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1" r:id="rId5"/>
    <p:sldId id="259" r:id="rId6"/>
    <p:sldId id="275" r:id="rId7"/>
    <p:sldId id="276" r:id="rId8"/>
    <p:sldId id="260" r:id="rId9"/>
    <p:sldId id="278" r:id="rId10"/>
    <p:sldId id="261" r:id="rId11"/>
    <p:sldId id="279" r:id="rId12"/>
    <p:sldId id="277" r:id="rId13"/>
    <p:sldId id="262" r:id="rId14"/>
    <p:sldId id="280" r:id="rId15"/>
    <p:sldId id="282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7" r:id="rId25"/>
    <p:sldId id="264" r:id="rId26"/>
    <p:sldId id="295" r:id="rId27"/>
    <p:sldId id="265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17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C0C84-EEAA-4885-8A15-27A2AE55DD6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0430-6E9A-4F1F-B383-65578B69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6AA9-2575-466C-8DB8-503E8BC3A205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634B-2EC9-4B7F-9D0E-AD66039FCC0F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9BE-C3B7-4BD3-BEA6-62BD59188786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1397-0FF2-443B-9ACC-12C4604DC75E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4C55-6713-405C-BEE4-0C29753D134A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32CC-508F-4093-A544-43C9E4A915E5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3774-ED70-42C1-A9CE-1B2346EEB5D2}" type="datetime1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AB16-1235-423D-913C-53B2EAA2C890}" type="datetime1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55C2-9CAF-4CF7-A184-991EF1A23C9B}" type="datetime1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E0A-6A55-4AB1-9531-960620B498A8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46B6-58F6-4D48-B4CE-F132AF4A6DDC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4D64-16A8-4F5B-A5BB-7E505009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709C-83D1-4D35-A01F-A51456A502FB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42700"/>
            <a:ext cx="533400" cy="1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24384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810516" cy="664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27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Analytical Expressions for Deformation from an Arbitrarily Oriented Spheroid in a Half-Space</a:t>
            </a:r>
            <a:endParaRPr lang="en-US" sz="3600" b="1" dirty="0">
              <a:latin typeface="+mj-lt"/>
            </a:endParaRP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7239000" y="6248400"/>
            <a:ext cx="184345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altLang="en-US" sz="1000" b="1" dirty="0"/>
              <a:t>U.S. Department of the Interior</a:t>
            </a:r>
          </a:p>
          <a:p>
            <a:pPr defTabSz="885825"/>
            <a:r>
              <a:rPr lang="en-US" altLang="en-US" sz="1000" b="1" dirty="0"/>
              <a:t>U.S. Geological Survey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553200"/>
            <a:ext cx="762000" cy="29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3981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Peter F. Cervelli</a:t>
            </a:r>
          </a:p>
          <a:p>
            <a:pPr algn="ctr"/>
            <a:r>
              <a:rPr lang="en-US" sz="2400" b="1" dirty="0" smtClean="0">
                <a:latin typeface="+mj-lt"/>
              </a:rPr>
              <a:t>USGS Volcano Science Center</a:t>
            </a:r>
          </a:p>
          <a:p>
            <a:pPr algn="ctr"/>
            <a:r>
              <a:rPr lang="en-US" sz="2400" b="1" dirty="0" smtClean="0">
                <a:latin typeface="+mj-lt"/>
              </a:rPr>
              <a:t>December 12, 2013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4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0" y="1839475"/>
            <a:ext cx="8712460" cy="3366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46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2. </a:t>
            </a:r>
            <a:r>
              <a:rPr lang="en-US" sz="3600" dirty="0"/>
              <a:t>Determine </a:t>
            </a:r>
            <a:r>
              <a:rPr lang="en-US" sz="3600" dirty="0" smtClean="0"/>
              <a:t>strength function parameters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1769911"/>
            <a:ext cx="1642048" cy="202484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851920" y="1265855"/>
            <a:ext cx="3953372" cy="864096"/>
            <a:chOff x="4283968" y="1412776"/>
            <a:chExt cx="3708412" cy="864096"/>
          </a:xfrm>
        </p:grpSpPr>
        <p:grpSp>
          <p:nvGrpSpPr>
            <p:cNvPr id="40" name="Group 39"/>
            <p:cNvGrpSpPr/>
            <p:nvPr/>
          </p:nvGrpSpPr>
          <p:grpSpPr>
            <a:xfrm>
              <a:off x="4283968" y="1412776"/>
              <a:ext cx="3708412" cy="468052"/>
              <a:chOff x="3960912" y="1304764"/>
              <a:chExt cx="4049428" cy="468052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8010340" y="1304764"/>
                <a:ext cx="0" cy="4680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960912" y="1304764"/>
                <a:ext cx="40494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283968" y="1412776"/>
              <a:ext cx="0" cy="864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923928" y="2782333"/>
            <a:ext cx="4968552" cy="1147818"/>
            <a:chOff x="4448194" y="2929254"/>
            <a:chExt cx="4397598" cy="1147818"/>
          </a:xfrm>
        </p:grpSpPr>
        <p:grpSp>
          <p:nvGrpSpPr>
            <p:cNvPr id="52" name="Group 51"/>
            <p:cNvGrpSpPr/>
            <p:nvPr/>
          </p:nvGrpSpPr>
          <p:grpSpPr>
            <a:xfrm>
              <a:off x="4448194" y="2929254"/>
              <a:ext cx="4397598" cy="1147818"/>
              <a:chOff x="5493080" y="2929254"/>
              <a:chExt cx="3384376" cy="114781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8695184" y="2929254"/>
                <a:ext cx="182271" cy="1147818"/>
                <a:chOff x="2951820" y="1088740"/>
                <a:chExt cx="182271" cy="486054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>
                <a:xfrm flipH="1">
                  <a:off x="2951820" y="1088740"/>
                  <a:ext cx="18227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134091" y="1088740"/>
                  <a:ext cx="0" cy="4860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5493080" y="4077072"/>
                <a:ext cx="33843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>
              <a:off x="4448194" y="3248980"/>
              <a:ext cx="0" cy="8280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3988904" y="14005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at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0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95936" y="344971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at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76792" y="5514327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Values 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depend only on geometry of spheroid and elastic constants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0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3681028"/>
            <a:ext cx="4224043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46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2. (continued) Check Boundary Condition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80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Plugging in the values 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/>
              <a:t>derived above, we can test the uniform pressure boundary condition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13838" y="1952836"/>
            <a:ext cx="291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dirty="0" smtClean="0"/>
              <a:t>(</a:t>
            </a:r>
            <a:r>
              <a:rPr lang="en-US" sz="4000" dirty="0" smtClean="0">
                <a:latin typeface="Symbol" panose="05050102010706020507" pitchFamily="18" charset="2"/>
              </a:rPr>
              <a:t>f</a:t>
            </a:r>
            <a:r>
              <a:rPr lang="en-US" sz="4000" dirty="0" smtClean="0"/>
              <a:t>) =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100000" dirty="0" err="1" smtClean="0"/>
              <a:t>T</a:t>
            </a:r>
            <a:r>
              <a:rPr lang="en-US" sz="2000" baseline="100000" dirty="0" smtClean="0"/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544108" y="2600909"/>
            <a:ext cx="0" cy="6722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49842" y="3273199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Surface normal vector as function of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endParaRPr lang="en-US" sz="2000" dirty="0"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9652" y="2776862"/>
            <a:ext cx="385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Stress tensor as function of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endParaRPr lang="en-US" sz="2000" dirty="0">
              <a:latin typeface="Symbol" panose="05050102010706020507" pitchFamily="18" charset="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05064"/>
            <a:ext cx="1642048" cy="202484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644008" y="2600909"/>
            <a:ext cx="468052" cy="396041"/>
            <a:chOff x="4644008" y="2600909"/>
            <a:chExt cx="468052" cy="396041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112060" y="2600909"/>
              <a:ext cx="0" cy="3960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644008" y="2996950"/>
              <a:ext cx="4680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311860" y="638132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ymbol" panose="05050102010706020507" pitchFamily="18" charset="2"/>
              </a:rPr>
              <a:t>f</a:t>
            </a:r>
            <a:endParaRPr lang="en-US" sz="2000" dirty="0">
              <a:latin typeface="Symbol" panose="05050102010706020507" pitchFamily="18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1577" y="4761148"/>
            <a:ext cx="81817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6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3. Solve Integral with Half Space Green’s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125"/>
            <a:ext cx="9144000" cy="651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563888" cy="1378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831" y="258208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Although Yang’s 1988 paper has typos, the presented solution is otherwise correct.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9532" y="40770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My work extends Yang’s by providing: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3558" y="4538737"/>
            <a:ext cx="8334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Displacement derivatives, strains, and stresses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Properly handled limiting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Proof that Yang’s method works for oblate spheroids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very good approximation to the volume/pressure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Error-free code, validated by </a:t>
            </a:r>
            <a:r>
              <a:rPr lang="en-US" sz="2400" dirty="0" err="1" smtClean="0"/>
              <a:t>Mathematica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8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843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is the Uniform Pressure Boundary Condition Satisfied?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3000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2000 m</a:t>
            </a:r>
          </a:p>
          <a:p>
            <a:r>
              <a:rPr lang="en-US" dirty="0" smtClean="0"/>
              <a:t>Depth = 10000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843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is the Uniform Pressure Boundary Condition Satisfied?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3000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2000 m</a:t>
            </a:r>
          </a:p>
          <a:p>
            <a:r>
              <a:rPr lang="en-US" dirty="0" smtClean="0"/>
              <a:t>Depth = 5000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9776" y="4365104"/>
            <a:ext cx="2735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depth decreases the departure from uniformity increases.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78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843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is the Uniform Pressure Boundary Condition Satisfied?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3000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2000 m</a:t>
            </a:r>
          </a:p>
          <a:p>
            <a:r>
              <a:rPr lang="en-US" dirty="0" smtClean="0"/>
              <a:t>Depth = 50000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776" y="4365104"/>
            <a:ext cx="2735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depth goes to infinity the deviation from uniformity goes to zero.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8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9839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Oblate Spheroid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2000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3000 m</a:t>
            </a:r>
          </a:p>
          <a:p>
            <a:r>
              <a:rPr lang="en-US" dirty="0" smtClean="0"/>
              <a:t>Depth = 10000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776" y="4365104"/>
            <a:ext cx="2735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Why does this work?  </a:t>
            </a:r>
            <a:r>
              <a:rPr lang="en-US" sz="2000" dirty="0" smtClean="0"/>
              <a:t>When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 &lt;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/>
              <a:t>, then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/>
              <a:t> becomes complex!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2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4043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When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/>
              <a:t> is Complex, the Resultant Displacements are Still Real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3" y="1553887"/>
            <a:ext cx="684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Consider the full space version of </a:t>
            </a:r>
            <a:r>
              <a:rPr lang="en-US" sz="2400" dirty="0" err="1" smtClean="0"/>
              <a:t>Volterra’s</a:t>
            </a:r>
            <a:r>
              <a:rPr lang="en-US" sz="2400" dirty="0" smtClean="0"/>
              <a:t> equation: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2344511"/>
            <a:ext cx="4248472" cy="6988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3" y="3372331"/>
            <a:ext cx="539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Re-write the equation for the oblate case: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162955"/>
            <a:ext cx="4927273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0950" y="5406315"/>
            <a:ext cx="738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 can then push the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 into the variable of integration, </a:t>
            </a:r>
            <a:r>
              <a:rPr lang="en-US" sz="2400" dirty="0" smtClean="0">
                <a:latin typeface="Symbol" panose="05050102010706020507" pitchFamily="18" charset="2"/>
              </a:rPr>
              <a:t>x</a:t>
            </a:r>
            <a:r>
              <a:rPr lang="en-US" sz="2400" dirty="0" smtClean="0"/>
              <a:t>, and expand the result.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Oblate </a:t>
            </a:r>
            <a:r>
              <a:rPr lang="en-US" sz="3600" dirty="0"/>
              <a:t>Spheroid</a:t>
            </a:r>
            <a:r>
              <a:rPr lang="en-US" sz="3600" dirty="0" smtClean="0"/>
              <a:t> Deformation </a:t>
            </a:r>
            <a:r>
              <a:rPr lang="en-US" sz="3600" dirty="0"/>
              <a:t>in a </a:t>
            </a:r>
            <a:r>
              <a:rPr lang="en-US" sz="3600" dirty="0" smtClean="0"/>
              <a:t>Full Space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919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But, from a practical point of view, re-writing the equations is not necessary, provided your programming language supports complex numbers – the imaginary part of the output always cancels to zero ( ± rounding errors).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836712"/>
            <a:ext cx="5868652" cy="4043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856" y="2031003"/>
            <a:ext cx="212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Real Expressions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47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9839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Oblate Spheroid as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/>
              <a:t> Goes to </a:t>
            </a:r>
            <a:r>
              <a:rPr lang="en-US" sz="3600" dirty="0"/>
              <a:t>Z</a:t>
            </a:r>
            <a:r>
              <a:rPr lang="en-US" sz="3600" dirty="0" smtClean="0"/>
              <a:t>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2000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3000 m</a:t>
            </a:r>
          </a:p>
          <a:p>
            <a:r>
              <a:rPr lang="en-US" dirty="0" smtClean="0"/>
              <a:t>Depth = 10000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2514600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</a:t>
            </a:r>
            <a:r>
              <a:rPr lang="en-US" sz="3600" b="1" dirty="0" smtClean="0"/>
              <a:t>spheroid</a:t>
            </a:r>
            <a:r>
              <a:rPr lang="en-US" sz="3600" dirty="0" smtClean="0"/>
              <a:t> is an ellipsoid having two axes (</a:t>
            </a:r>
            <a:r>
              <a:rPr lang="en-US" sz="3600" b="1" dirty="0" smtClean="0"/>
              <a:t>b</a:t>
            </a:r>
            <a:r>
              <a:rPr lang="en-US" sz="3600" dirty="0" smtClean="0"/>
              <a:t>) of equal length.</a:t>
            </a:r>
            <a:endParaRPr lang="en-US" sz="36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22220"/>
            <a:ext cx="4876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1905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Prolate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905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Oblate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34863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6031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&gt; 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6031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 &lt;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9839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Oblate Spheroid as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/>
              <a:t> Goes to </a:t>
            </a:r>
            <a:r>
              <a:rPr lang="en-US" sz="3600" dirty="0"/>
              <a:t>Z</a:t>
            </a:r>
            <a:r>
              <a:rPr lang="en-US" sz="3600" dirty="0" smtClean="0"/>
              <a:t>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1000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3000 m</a:t>
            </a:r>
          </a:p>
          <a:p>
            <a:r>
              <a:rPr lang="en-US" dirty="0" smtClean="0"/>
              <a:t>Depth = 10000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9839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Oblate Spheroid as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/>
              <a:t> Goes to </a:t>
            </a:r>
            <a:r>
              <a:rPr lang="en-US" sz="3600" dirty="0"/>
              <a:t>Z</a:t>
            </a:r>
            <a:r>
              <a:rPr lang="en-US" sz="3600" dirty="0" smtClean="0"/>
              <a:t>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500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3000 m</a:t>
            </a:r>
          </a:p>
          <a:p>
            <a:r>
              <a:rPr lang="en-US" dirty="0" smtClean="0"/>
              <a:t>Depth = 10000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9839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Oblate Spheroid as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/>
              <a:t> Goes to </a:t>
            </a:r>
            <a:r>
              <a:rPr lang="en-US" sz="3600" dirty="0"/>
              <a:t>Z</a:t>
            </a:r>
            <a:r>
              <a:rPr lang="en-US" sz="3600" dirty="0" smtClean="0"/>
              <a:t>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3000 m</a:t>
            </a:r>
          </a:p>
          <a:p>
            <a:r>
              <a:rPr lang="en-US" dirty="0" smtClean="0"/>
              <a:t>Depth = 10000 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46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to </a:t>
            </a:r>
            <a:r>
              <a:rPr lang="en-US" sz="3600" dirty="0" err="1" smtClean="0"/>
              <a:t>Fialko’s</a:t>
            </a:r>
            <a:r>
              <a:rPr lang="en-US" sz="3600" dirty="0" smtClean="0"/>
              <a:t> Penny-shaped Crack</a:t>
            </a:r>
            <a:endParaRPr lang="en-US" sz="36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03548" y="1052736"/>
            <a:ext cx="8784976" cy="4761820"/>
            <a:chOff x="287524" y="1448780"/>
            <a:chExt cx="8784976" cy="47618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855" y="1448780"/>
              <a:ext cx="6477584" cy="452832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63988" y="5841268"/>
              <a:ext cx="2484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Depth / Radius (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7524" y="3609020"/>
              <a:ext cx="3827063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Normalized Vertical Displacement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400577" y="1808820"/>
              <a:ext cx="2671923" cy="590582"/>
              <a:chOff x="5832140" y="1808820"/>
              <a:chExt cx="2671923" cy="59058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832140" y="1808820"/>
                <a:ext cx="2671923" cy="338554"/>
                <a:chOff x="5848418" y="1808820"/>
                <a:chExt cx="2671923" cy="338554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6156176" y="1808820"/>
                  <a:ext cx="23641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err="1" smtClean="0"/>
                    <a:t>Fialko</a:t>
                  </a:r>
                  <a:r>
                    <a:rPr lang="en-US" sz="1600" dirty="0" smtClean="0"/>
                    <a:t>, et al. (2001)</a:t>
                  </a:r>
                  <a:endParaRPr lang="en-US" sz="1600" dirty="0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5848418" y="1993486"/>
                  <a:ext cx="25202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5832140" y="2060848"/>
                <a:ext cx="2671923" cy="338554"/>
                <a:chOff x="5848418" y="2132856"/>
                <a:chExt cx="2671923" cy="33855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156176" y="2132856"/>
                  <a:ext cx="23641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Oblate spheroid</a:t>
                  </a:r>
                  <a:endParaRPr lang="en-US" sz="1600" dirty="0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848418" y="2317522"/>
                  <a:ext cx="25202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2" name="TextBox 31"/>
          <p:cNvSpPr txBox="1"/>
          <p:nvPr/>
        </p:nvSpPr>
        <p:spPr>
          <a:xfrm>
            <a:off x="428880" y="172658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Fialko’s</a:t>
            </a:r>
            <a:r>
              <a:rPr lang="en-US" sz="2400" b="1" dirty="0" smtClean="0"/>
              <a:t> solution is exact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8860" y="353701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Oblate spheroid is approximate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-2125" y="5949280"/>
            <a:ext cx="914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Oblate spheroid with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/>
              <a:t> = 0 equivalent to the solution of Sun, 1969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5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9839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Oblate Spheroid as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/>
              <a:t> Goes to </a:t>
            </a:r>
            <a:r>
              <a:rPr lang="en-US" sz="3600" dirty="0"/>
              <a:t>Z</a:t>
            </a:r>
            <a:r>
              <a:rPr lang="en-US" sz="3600" dirty="0" smtClean="0"/>
              <a:t>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766" y="1916832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Spheroid Parameters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19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= 0 m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= 3000 m</a:t>
            </a:r>
          </a:p>
          <a:p>
            <a:r>
              <a:rPr lang="en-US" dirty="0" smtClean="0"/>
              <a:t>Depth = </a:t>
            </a:r>
            <a:r>
              <a:rPr lang="en-US" dirty="0"/>
              <a:t>3</a:t>
            </a:r>
            <a:r>
              <a:rPr lang="en-US" dirty="0" smtClean="0"/>
              <a:t>000 </a:t>
            </a:r>
            <a:r>
              <a:rPr lang="en-US" dirty="0" smtClean="0"/>
              <a:t>m</a:t>
            </a:r>
          </a:p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35476"/>
            <a:ext cx="3065855" cy="4469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15" y="3880920"/>
            <a:ext cx="1010798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46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Pressure / Volume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15" y="2718856"/>
            <a:ext cx="1965108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15" y="1556792"/>
            <a:ext cx="1078753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01807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Volume Prior to Pressurization: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1573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Volume After Pressurization: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29668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Volume Change: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15" y="6032140"/>
            <a:ext cx="2024332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42930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 derivatives with respect to axes: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48122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volume change: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53478" y="2349524"/>
            <a:ext cx="24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2380" y="3201038"/>
            <a:ext cx="24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9132" y="971436"/>
            <a:ext cx="4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0671" y="3356992"/>
            <a:ext cx="4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d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15816" y="4957804"/>
            <a:ext cx="2635115" cy="487420"/>
            <a:chOff x="2944997" y="4957804"/>
            <a:chExt cx="2635115" cy="4874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997" y="4957804"/>
              <a:ext cx="997772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068" y="4988024"/>
              <a:ext cx="1047044" cy="4572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75303" y="4986349"/>
              <a:ext cx="769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and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30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35476"/>
            <a:ext cx="3065855" cy="4469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46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Pressure / Volume Relationship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532" y="116074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Derive analytical expressions for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/>
              <a:t> in a full space: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96852"/>
            <a:ext cx="4325567" cy="1008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9892"/>
            <a:ext cx="2024332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9532" y="3183359"/>
            <a:ext cx="383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Insert into: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9532" y="4407495"/>
            <a:ext cx="383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Giving the key relationships: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0580"/>
            <a:ext cx="5285639" cy="1298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3478" y="2349524"/>
            <a:ext cx="24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2380" y="3201038"/>
            <a:ext cx="24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9132" y="971436"/>
            <a:ext cx="4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0671" y="3356992"/>
            <a:ext cx="4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d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464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Comparison to Other Approximations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657600" cy="1752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094" y="3176972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Tiampo</a:t>
            </a:r>
            <a:r>
              <a:rPr lang="en-US" sz="2400" dirty="0" smtClean="0"/>
              <a:t> et al., 2000, derived an approximation of volume change presented there in equation 18: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05" y="4797152"/>
            <a:ext cx="1054308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094" y="534359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Compared to: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05" y="5924128"/>
            <a:ext cx="4589487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45" y="1340768"/>
            <a:ext cx="3521599" cy="3456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6156" y="479715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Aspect Ratio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2735632"/>
            <a:ext cx="70207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delta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8686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8864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End</a:t>
            </a:r>
            <a:endParaRPr lang="en-US" sz="3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visit:</a:t>
            </a:r>
          </a:p>
          <a:p>
            <a:pPr algn="ctr"/>
            <a:r>
              <a:rPr lang="en-US" sz="2400" b="1" dirty="0" smtClean="0"/>
              <a:t>volcanoes.usgs.gov/software/spheroid</a:t>
            </a:r>
          </a:p>
          <a:p>
            <a:pPr algn="ctr"/>
            <a:r>
              <a:rPr lang="en-US" sz="2400" dirty="0" smtClean="0"/>
              <a:t>for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code and </a:t>
            </a:r>
            <a:r>
              <a:rPr lang="en-US" sz="2400" dirty="0" err="1" smtClean="0"/>
              <a:t>Mathematica</a:t>
            </a:r>
            <a:r>
              <a:rPr lang="en-US" sz="2400" dirty="0" smtClean="0"/>
              <a:t> notebooks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0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08" y="1904635"/>
            <a:ext cx="260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Spheroid</a:t>
            </a:r>
          </a:p>
          <a:p>
            <a:pPr algn="ctr"/>
            <a:r>
              <a:rPr lang="en-US" sz="3600" dirty="0" smtClean="0">
                <a:latin typeface="+mj-lt"/>
              </a:rPr>
              <a:t>Geometry</a:t>
            </a:r>
            <a:endParaRPr lang="en-US" sz="36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90" y="2708724"/>
            <a:ext cx="1226257" cy="432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3248980"/>
            <a:ext cx="2268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an oblate spheroid,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/>
              <a:t> is a complex number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8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7406"/>
            <a:ext cx="4615660" cy="384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8062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Satisfying the Uniform Internal Pressure Boundary Condition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9964" y="1384694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Eshelby</a:t>
            </a:r>
            <a:r>
              <a:rPr lang="en-US" sz="2400" dirty="0" smtClean="0"/>
              <a:t>, 1957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89964" y="3616942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Yang, 1988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91037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Centers</a:t>
            </a:r>
          </a:p>
          <a:p>
            <a:pPr algn="ctr"/>
            <a:r>
              <a:rPr lang="en-US" sz="1600" dirty="0" smtClean="0"/>
              <a:t>of</a:t>
            </a:r>
          </a:p>
          <a:p>
            <a:pPr algn="ctr"/>
            <a:r>
              <a:rPr lang="en-US" sz="1600" dirty="0" smtClean="0"/>
              <a:t>Dilatation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33456" y="591037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Uniform</a:t>
            </a:r>
          </a:p>
          <a:p>
            <a:pPr algn="ctr"/>
            <a:r>
              <a:rPr lang="en-US" sz="1600" dirty="0" smtClean="0"/>
              <a:t>Internal</a:t>
            </a:r>
          </a:p>
          <a:p>
            <a:pPr algn="ctr"/>
            <a:r>
              <a:rPr lang="en-US" sz="1600" dirty="0" smtClean="0"/>
              <a:t>Pressure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7252" y="601257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Double</a:t>
            </a:r>
          </a:p>
          <a:p>
            <a:pPr algn="ctr"/>
            <a:r>
              <a:rPr lang="en-US" sz="1600" dirty="0" smtClean="0"/>
              <a:t>Forces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69622" y="4474651"/>
            <a:ext cx="212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Line distribution, variable strength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73578" y="2254597"/>
            <a:ext cx="2916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Uniform distribution, constant strength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7604" y="5961474"/>
            <a:ext cx="24482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Strength varies </a:t>
            </a:r>
            <a:r>
              <a:rPr lang="en-US" sz="2000" b="1" dirty="0" err="1" smtClean="0"/>
              <a:t>quadratically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1304764"/>
            <a:ext cx="9144000" cy="228600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584888"/>
            <a:ext cx="9144000" cy="2286000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95736" y="3032956"/>
            <a:ext cx="0" cy="1405691"/>
          </a:xfrm>
          <a:prstGeom prst="straightConnector1">
            <a:avLst/>
          </a:prstGeom>
          <a:ln w="53975" cap="flat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Volterra’s</a:t>
            </a:r>
            <a:r>
              <a:rPr lang="en-US" sz="2800" dirty="0" smtClean="0"/>
              <a:t> Equation for Displacement as Expressed by Yang et al., 1988</a:t>
            </a:r>
            <a:endParaRPr lang="en-US" sz="28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861"/>
            <a:ext cx="9144000" cy="65173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19200" y="1628800"/>
            <a:ext cx="1143000" cy="1243370"/>
            <a:chOff x="1219200" y="1752600"/>
            <a:chExt cx="1143000" cy="1243370"/>
          </a:xfrm>
        </p:grpSpPr>
        <p:sp>
          <p:nvSpPr>
            <p:cNvPr id="10" name="TextBox 9"/>
            <p:cNvSpPr txBox="1"/>
            <p:nvPr/>
          </p:nvSpPr>
          <p:spPr>
            <a:xfrm>
              <a:off x="12192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Center</a:t>
              </a:r>
            </a:p>
            <a:p>
              <a:pPr algn="ctr"/>
              <a:r>
                <a:rPr lang="en-US" dirty="0" smtClean="0"/>
                <a:t>of</a:t>
              </a:r>
            </a:p>
            <a:p>
              <a:pPr algn="ctr"/>
              <a:r>
                <a:rPr lang="en-US" dirty="0" smtClean="0"/>
                <a:t>Dilatation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790700" y="2675930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21288" y="1628800"/>
            <a:ext cx="1143000" cy="1243370"/>
            <a:chOff x="6019800" y="1752600"/>
            <a:chExt cx="1143000" cy="1243370"/>
          </a:xfrm>
        </p:grpSpPr>
        <p:sp>
          <p:nvSpPr>
            <p:cNvPr id="12" name="TextBox 11"/>
            <p:cNvSpPr txBox="1"/>
            <p:nvPr/>
          </p:nvSpPr>
          <p:spPr>
            <a:xfrm>
              <a:off x="60198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Mixed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591300" y="2675930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63988" y="1628800"/>
            <a:ext cx="1143000" cy="1253261"/>
            <a:chOff x="4419600" y="1752600"/>
            <a:chExt cx="1143000" cy="1253261"/>
          </a:xfrm>
        </p:grpSpPr>
        <p:sp>
          <p:nvSpPr>
            <p:cNvPr id="11" name="TextBox 10"/>
            <p:cNvSpPr txBox="1"/>
            <p:nvPr/>
          </p:nvSpPr>
          <p:spPr>
            <a:xfrm>
              <a:off x="44196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Vertical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91100" y="2685821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048000" y="1628800"/>
            <a:ext cx="1143000" cy="1253261"/>
            <a:chOff x="3048000" y="1752600"/>
            <a:chExt cx="1143000" cy="1253261"/>
          </a:xfrm>
        </p:grpSpPr>
        <p:sp>
          <p:nvSpPr>
            <p:cNvPr id="7" name="TextBox 6"/>
            <p:cNvSpPr txBox="1"/>
            <p:nvPr/>
          </p:nvSpPr>
          <p:spPr>
            <a:xfrm>
              <a:off x="30480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Horizontal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19500" y="2685821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15748" y="4041068"/>
            <a:ext cx="4582232" cy="409575"/>
            <a:chOff x="1501936" y="4118887"/>
            <a:chExt cx="4582232" cy="409575"/>
          </a:xfrm>
        </p:grpSpPr>
        <p:sp>
          <p:nvSpPr>
            <p:cNvPr id="24" name="TextBox 23"/>
            <p:cNvSpPr txBox="1"/>
            <p:nvPr/>
          </p:nvSpPr>
          <p:spPr>
            <a:xfrm>
              <a:off x="2267744" y="4139008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Point Force Green’s functions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01936" y="4118887"/>
              <a:ext cx="873820" cy="409575"/>
              <a:chOff x="1501936" y="4051434"/>
              <a:chExt cx="873820" cy="40957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936" y="4051434"/>
                <a:ext cx="585788" cy="40957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015716" y="407155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981556" y="4558503"/>
            <a:ext cx="47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 function for Center of Dilatation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305758" y="4533208"/>
            <a:ext cx="783810" cy="419923"/>
            <a:chOff x="1591946" y="4570620"/>
            <a:chExt cx="783810" cy="41992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946" y="4570620"/>
              <a:ext cx="405768" cy="41992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15716" y="459591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81556" y="5084392"/>
            <a:ext cx="47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 function for Double Forces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89567" y="5035696"/>
            <a:ext cx="800001" cy="466725"/>
            <a:chOff x="1575755" y="5076754"/>
            <a:chExt cx="800001" cy="46672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5" y="5076754"/>
              <a:ext cx="438150" cy="46672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15716" y="51254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57236" y="5584987"/>
            <a:ext cx="5247112" cy="384329"/>
            <a:chOff x="1743424" y="5662806"/>
            <a:chExt cx="5247112" cy="384329"/>
          </a:xfrm>
        </p:grpSpPr>
        <p:grpSp>
          <p:nvGrpSpPr>
            <p:cNvPr id="38" name="Group 37"/>
            <p:cNvGrpSpPr/>
            <p:nvPr/>
          </p:nvGrpSpPr>
          <p:grpSpPr>
            <a:xfrm>
              <a:off x="1743424" y="5662806"/>
              <a:ext cx="632332" cy="384329"/>
              <a:chOff x="1743424" y="5664272"/>
              <a:chExt cx="632332" cy="38432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3424" y="5664272"/>
                <a:ext cx="200284" cy="384329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015716" y="56717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74012" y="5670304"/>
              <a:ext cx="471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Spheroid Dip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1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Volterra’s</a:t>
            </a:r>
            <a:r>
              <a:rPr lang="en-US" sz="2800" dirty="0" smtClean="0"/>
              <a:t> Equation for Displacement as Expressed by Yang et al., 1988</a:t>
            </a:r>
            <a:endParaRPr lang="en-US" sz="28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861"/>
            <a:ext cx="9144000" cy="65173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19200" y="1628800"/>
            <a:ext cx="1143000" cy="1243370"/>
            <a:chOff x="1219200" y="1752600"/>
            <a:chExt cx="1143000" cy="1243370"/>
          </a:xfrm>
        </p:grpSpPr>
        <p:sp>
          <p:nvSpPr>
            <p:cNvPr id="10" name="TextBox 9"/>
            <p:cNvSpPr txBox="1"/>
            <p:nvPr/>
          </p:nvSpPr>
          <p:spPr>
            <a:xfrm>
              <a:off x="12192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Center</a:t>
              </a:r>
            </a:p>
            <a:p>
              <a:pPr algn="ctr"/>
              <a:r>
                <a:rPr lang="en-US" dirty="0" smtClean="0"/>
                <a:t>of</a:t>
              </a:r>
            </a:p>
            <a:p>
              <a:pPr algn="ctr"/>
              <a:r>
                <a:rPr lang="en-US" dirty="0" smtClean="0"/>
                <a:t>Dilatation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790700" y="2675930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21288" y="1628800"/>
            <a:ext cx="1143000" cy="1243370"/>
            <a:chOff x="6019800" y="1752600"/>
            <a:chExt cx="1143000" cy="1243370"/>
          </a:xfrm>
        </p:grpSpPr>
        <p:sp>
          <p:nvSpPr>
            <p:cNvPr id="12" name="TextBox 11"/>
            <p:cNvSpPr txBox="1"/>
            <p:nvPr/>
          </p:nvSpPr>
          <p:spPr>
            <a:xfrm>
              <a:off x="60198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Mixed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591300" y="2675930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63988" y="1628800"/>
            <a:ext cx="1143000" cy="1253261"/>
            <a:chOff x="4419600" y="1752600"/>
            <a:chExt cx="1143000" cy="1253261"/>
          </a:xfrm>
        </p:grpSpPr>
        <p:sp>
          <p:nvSpPr>
            <p:cNvPr id="11" name="TextBox 10"/>
            <p:cNvSpPr txBox="1"/>
            <p:nvPr/>
          </p:nvSpPr>
          <p:spPr>
            <a:xfrm>
              <a:off x="44196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Vertical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91100" y="2685821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048000" y="1628800"/>
            <a:ext cx="1143000" cy="1253261"/>
            <a:chOff x="3048000" y="1752600"/>
            <a:chExt cx="1143000" cy="1253261"/>
          </a:xfrm>
        </p:grpSpPr>
        <p:sp>
          <p:nvSpPr>
            <p:cNvPr id="7" name="TextBox 6"/>
            <p:cNvSpPr txBox="1"/>
            <p:nvPr/>
          </p:nvSpPr>
          <p:spPr>
            <a:xfrm>
              <a:off x="30480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Horizontal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19500" y="2685821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15748" y="4041068"/>
            <a:ext cx="4582232" cy="409575"/>
            <a:chOff x="1501936" y="4118887"/>
            <a:chExt cx="4582232" cy="409575"/>
          </a:xfrm>
        </p:grpSpPr>
        <p:sp>
          <p:nvSpPr>
            <p:cNvPr id="24" name="TextBox 23"/>
            <p:cNvSpPr txBox="1"/>
            <p:nvPr/>
          </p:nvSpPr>
          <p:spPr>
            <a:xfrm>
              <a:off x="2267744" y="4139008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Point Force Green’s functions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01936" y="4118887"/>
              <a:ext cx="873820" cy="409575"/>
              <a:chOff x="1501936" y="4051434"/>
              <a:chExt cx="873820" cy="40957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936" y="4051434"/>
                <a:ext cx="585788" cy="40957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015716" y="407155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981556" y="4473116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aseline="-25000" dirty="0">
                <a:latin typeface="Symbol" panose="05050102010706020507" pitchFamily="18" charset="2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x</a:t>
            </a:r>
            <a:r>
              <a:rPr lang="en-US" sz="2400" baseline="30000" dirty="0">
                <a:latin typeface="Symbol" panose="05050102010706020507" pitchFamily="18" charset="2"/>
              </a:rPr>
              <a:t>2 </a:t>
            </a:r>
            <a:r>
              <a:rPr lang="en-US" sz="2400" dirty="0">
                <a:latin typeface="Symbol" panose="05050102010706020507" pitchFamily="18" charset="2"/>
              </a:rPr>
              <a:t>+ a</a:t>
            </a:r>
            <a:r>
              <a:rPr lang="en-US" sz="2400" baseline="-25000" dirty="0">
                <a:latin typeface="Symbol" panose="05050102010706020507" pitchFamily="18" charset="2"/>
              </a:rPr>
              <a:t>2</a:t>
            </a:r>
            <a:r>
              <a:rPr lang="en-US" sz="2400" dirty="0">
                <a:latin typeface="Symbol" panose="05050102010706020507" pitchFamily="18" charset="2"/>
              </a:rPr>
              <a:t>x + a</a:t>
            </a:r>
            <a:r>
              <a:rPr lang="en-US" sz="2400" baseline="-25000" dirty="0">
                <a:latin typeface="Symbol" panose="05050102010706020507" pitchFamily="18" charset="2"/>
              </a:rPr>
              <a:t>3</a:t>
            </a:r>
            <a:endParaRPr lang="en-US" sz="2400" dirty="0">
              <a:latin typeface="Symbol" panose="05050102010706020507" pitchFamily="18" charset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05758" y="4533208"/>
            <a:ext cx="783810" cy="419923"/>
            <a:chOff x="1591946" y="4570620"/>
            <a:chExt cx="783810" cy="41992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946" y="4570620"/>
              <a:ext cx="405768" cy="41992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15716" y="459591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81556" y="4999005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baseline="-25000" dirty="0">
                <a:latin typeface="Symbol" panose="05050102010706020507" pitchFamily="18" charset="2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x</a:t>
            </a:r>
            <a:r>
              <a:rPr lang="en-US" sz="2400" baseline="30000" dirty="0">
                <a:latin typeface="Symbol" panose="05050102010706020507" pitchFamily="18" charset="2"/>
              </a:rPr>
              <a:t>2 </a:t>
            </a:r>
            <a:r>
              <a:rPr lang="en-US" sz="2400" dirty="0">
                <a:latin typeface="Symbol" panose="05050102010706020507" pitchFamily="18" charset="2"/>
              </a:rPr>
              <a:t>+ b</a:t>
            </a:r>
            <a:r>
              <a:rPr lang="en-US" sz="2400" baseline="-25000" dirty="0">
                <a:latin typeface="Symbol" panose="05050102010706020507" pitchFamily="18" charset="2"/>
              </a:rPr>
              <a:t>2</a:t>
            </a:r>
            <a:r>
              <a:rPr lang="en-US" sz="2400" dirty="0">
                <a:latin typeface="Symbol" panose="05050102010706020507" pitchFamily="18" charset="2"/>
              </a:rPr>
              <a:t>x + b</a:t>
            </a:r>
            <a:r>
              <a:rPr lang="en-US" sz="2400" baseline="-25000" dirty="0">
                <a:latin typeface="Symbol" panose="05050102010706020507" pitchFamily="18" charset="2"/>
              </a:rPr>
              <a:t>3</a:t>
            </a:r>
            <a:endParaRPr lang="en-US" sz="2400" dirty="0">
              <a:latin typeface="Symbol" panose="05050102010706020507" pitchFamily="18" charset="2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89567" y="5035696"/>
            <a:ext cx="800001" cy="466725"/>
            <a:chOff x="1575755" y="5076754"/>
            <a:chExt cx="800001" cy="46672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5" y="5076754"/>
              <a:ext cx="438150" cy="46672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15716" y="51254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57236" y="5584987"/>
            <a:ext cx="5247112" cy="384329"/>
            <a:chOff x="1743424" y="5662806"/>
            <a:chExt cx="5247112" cy="384329"/>
          </a:xfrm>
        </p:grpSpPr>
        <p:grpSp>
          <p:nvGrpSpPr>
            <p:cNvPr id="38" name="Group 37"/>
            <p:cNvGrpSpPr/>
            <p:nvPr/>
          </p:nvGrpSpPr>
          <p:grpSpPr>
            <a:xfrm>
              <a:off x="1743424" y="5662806"/>
              <a:ext cx="632332" cy="384329"/>
              <a:chOff x="1743424" y="5664272"/>
              <a:chExt cx="632332" cy="38432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3424" y="5664272"/>
                <a:ext cx="200284" cy="384329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015716" y="56717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74012" y="5670304"/>
              <a:ext cx="471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Spheroid Dip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5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Volterra’s</a:t>
            </a:r>
            <a:r>
              <a:rPr lang="en-US" sz="2800" dirty="0" smtClean="0"/>
              <a:t> Equation for Displacement as Expressed by Yang et al., 1988</a:t>
            </a:r>
            <a:endParaRPr lang="en-US" sz="28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861"/>
            <a:ext cx="9144000" cy="65173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19200" y="1628800"/>
            <a:ext cx="1143000" cy="1243370"/>
            <a:chOff x="1219200" y="1752600"/>
            <a:chExt cx="1143000" cy="1243370"/>
          </a:xfrm>
        </p:grpSpPr>
        <p:sp>
          <p:nvSpPr>
            <p:cNvPr id="10" name="TextBox 9"/>
            <p:cNvSpPr txBox="1"/>
            <p:nvPr/>
          </p:nvSpPr>
          <p:spPr>
            <a:xfrm>
              <a:off x="12192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Center</a:t>
              </a:r>
            </a:p>
            <a:p>
              <a:pPr algn="ctr"/>
              <a:r>
                <a:rPr lang="en-US" dirty="0" smtClean="0"/>
                <a:t>of</a:t>
              </a:r>
            </a:p>
            <a:p>
              <a:pPr algn="ctr"/>
              <a:r>
                <a:rPr lang="en-US" dirty="0" smtClean="0"/>
                <a:t>Dilatation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790700" y="2675930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21288" y="1628800"/>
            <a:ext cx="1143000" cy="1243370"/>
            <a:chOff x="6019800" y="1752600"/>
            <a:chExt cx="1143000" cy="1243370"/>
          </a:xfrm>
        </p:grpSpPr>
        <p:sp>
          <p:nvSpPr>
            <p:cNvPr id="12" name="TextBox 11"/>
            <p:cNvSpPr txBox="1"/>
            <p:nvPr/>
          </p:nvSpPr>
          <p:spPr>
            <a:xfrm>
              <a:off x="60198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Mixed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591300" y="2675930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63988" y="1628800"/>
            <a:ext cx="1143000" cy="1253261"/>
            <a:chOff x="4419600" y="1752600"/>
            <a:chExt cx="1143000" cy="1253261"/>
          </a:xfrm>
        </p:grpSpPr>
        <p:sp>
          <p:nvSpPr>
            <p:cNvPr id="11" name="TextBox 10"/>
            <p:cNvSpPr txBox="1"/>
            <p:nvPr/>
          </p:nvSpPr>
          <p:spPr>
            <a:xfrm>
              <a:off x="44196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Vertical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91100" y="2685821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048000" y="1628800"/>
            <a:ext cx="1143000" cy="1253261"/>
            <a:chOff x="3048000" y="1752600"/>
            <a:chExt cx="1143000" cy="1253261"/>
          </a:xfrm>
        </p:grpSpPr>
        <p:sp>
          <p:nvSpPr>
            <p:cNvPr id="7" name="TextBox 6"/>
            <p:cNvSpPr txBox="1"/>
            <p:nvPr/>
          </p:nvSpPr>
          <p:spPr>
            <a:xfrm>
              <a:off x="3048000" y="1752600"/>
              <a:ext cx="1143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Horizontal</a:t>
              </a:r>
            </a:p>
            <a:p>
              <a:pPr algn="ctr"/>
              <a:r>
                <a:rPr lang="en-US" dirty="0" smtClean="0"/>
                <a:t>Double</a:t>
              </a:r>
            </a:p>
            <a:p>
              <a:pPr algn="ctr"/>
              <a:r>
                <a:rPr lang="en-US" dirty="0" smtClean="0"/>
                <a:t>Force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19500" y="2685821"/>
              <a:ext cx="0" cy="32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15748" y="4041068"/>
            <a:ext cx="4582232" cy="409575"/>
            <a:chOff x="1501936" y="4118887"/>
            <a:chExt cx="4582232" cy="409575"/>
          </a:xfrm>
        </p:grpSpPr>
        <p:sp>
          <p:nvSpPr>
            <p:cNvPr id="24" name="TextBox 23"/>
            <p:cNvSpPr txBox="1"/>
            <p:nvPr/>
          </p:nvSpPr>
          <p:spPr>
            <a:xfrm>
              <a:off x="2267744" y="4139008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Point Force Green’s functions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01936" y="4118887"/>
              <a:ext cx="873820" cy="409575"/>
              <a:chOff x="1501936" y="4051434"/>
              <a:chExt cx="873820" cy="40957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936" y="4051434"/>
                <a:ext cx="585788" cy="40957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015716" y="407155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981556" y="4473116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Symbol" panose="05050102010706020507" pitchFamily="18" charset="2"/>
              </a:rPr>
              <a:t>1</a:t>
            </a:r>
            <a:r>
              <a:rPr lang="en-US" sz="2400" dirty="0" smtClean="0">
                <a:latin typeface="Symbol" panose="05050102010706020507" pitchFamily="18" charset="2"/>
              </a:rPr>
              <a:t>-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smtClean="0">
                <a:latin typeface="Symbol" panose="05050102010706020507" pitchFamily="18" charset="2"/>
              </a:rPr>
              <a:t>1 </a:t>
            </a:r>
            <a:r>
              <a:rPr lang="en-US" sz="2400" dirty="0" smtClean="0">
                <a:latin typeface="Symbol" panose="05050102010706020507" pitchFamily="18" charset="2"/>
              </a:rPr>
              <a:t>(x</a:t>
            </a:r>
            <a:r>
              <a:rPr lang="en-US" sz="2400" baseline="30000" dirty="0" smtClean="0">
                <a:latin typeface="Symbol" panose="05050102010706020507" pitchFamily="18" charset="2"/>
              </a:rPr>
              <a:t>2 </a:t>
            </a:r>
            <a:r>
              <a:rPr lang="en-US" sz="2400" dirty="0" smtClean="0">
                <a:latin typeface="Symbol" panose="05050102010706020507" pitchFamily="18" charset="2"/>
              </a:rPr>
              <a:t>+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30000" dirty="0" smtClean="0">
                <a:latin typeface="Symbol" panose="05050102010706020507" pitchFamily="18" charset="2"/>
              </a:rPr>
              <a:t>2</a:t>
            </a:r>
            <a:r>
              <a:rPr lang="en-US" sz="2400" dirty="0" smtClean="0">
                <a:latin typeface="Symbol" panose="05050102010706020507" pitchFamily="18" charset="2"/>
              </a:rPr>
              <a:t>)</a:t>
            </a:r>
            <a:endParaRPr lang="en-US" sz="2400" dirty="0">
              <a:latin typeface="Symbol" panose="05050102010706020507" pitchFamily="18" charset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05758" y="4533208"/>
            <a:ext cx="783810" cy="419923"/>
            <a:chOff x="1591946" y="4570620"/>
            <a:chExt cx="783810" cy="41992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946" y="4570620"/>
              <a:ext cx="405768" cy="41992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15716" y="459591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81556" y="4999005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Symbol" panose="05050102010706020507" pitchFamily="18" charset="2"/>
              </a:rPr>
              <a:t>1</a:t>
            </a:r>
            <a:r>
              <a:rPr lang="en-US" sz="2400" dirty="0" smtClean="0">
                <a:latin typeface="Symbol" panose="05050102010706020507" pitchFamily="18" charset="2"/>
              </a:rPr>
              <a:t>n (x</a:t>
            </a:r>
            <a:r>
              <a:rPr lang="en-US" sz="2400" baseline="30000" dirty="0" smtClean="0">
                <a:latin typeface="Symbol" panose="05050102010706020507" pitchFamily="18" charset="2"/>
              </a:rPr>
              <a:t>2 </a:t>
            </a:r>
            <a:r>
              <a:rPr lang="en-US" sz="2400" dirty="0">
                <a:latin typeface="Symbol" panose="05050102010706020507" pitchFamily="18" charset="2"/>
              </a:rPr>
              <a:t>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30000" dirty="0">
                <a:latin typeface="Symbol" panose="05050102010706020507" pitchFamily="18" charset="2"/>
              </a:rPr>
              <a:t>2</a:t>
            </a:r>
            <a:r>
              <a:rPr lang="en-US" sz="2400" dirty="0" smtClean="0">
                <a:latin typeface="Symbol" panose="05050102010706020507" pitchFamily="18" charset="2"/>
              </a:rPr>
              <a:t>)/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30000" dirty="0">
                <a:latin typeface="Symbol" panose="05050102010706020507" pitchFamily="18" charset="2"/>
              </a:rPr>
              <a:t>2</a:t>
            </a:r>
            <a:endParaRPr lang="en-US" sz="2400" dirty="0">
              <a:latin typeface="Symbol" panose="05050102010706020507" pitchFamily="18" charset="2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89567" y="5035696"/>
            <a:ext cx="800001" cy="466725"/>
            <a:chOff x="1575755" y="5076754"/>
            <a:chExt cx="800001" cy="46672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5" y="5076754"/>
              <a:ext cx="438150" cy="46672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15716" y="512545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57236" y="5584987"/>
            <a:ext cx="5247112" cy="384329"/>
            <a:chOff x="1743424" y="5662806"/>
            <a:chExt cx="5247112" cy="384329"/>
          </a:xfrm>
        </p:grpSpPr>
        <p:grpSp>
          <p:nvGrpSpPr>
            <p:cNvPr id="38" name="Group 37"/>
            <p:cNvGrpSpPr/>
            <p:nvPr/>
          </p:nvGrpSpPr>
          <p:grpSpPr>
            <a:xfrm>
              <a:off x="1743424" y="5662806"/>
              <a:ext cx="632332" cy="384329"/>
              <a:chOff x="1743424" y="5664272"/>
              <a:chExt cx="632332" cy="38432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3424" y="5664272"/>
                <a:ext cx="200284" cy="384329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015716" y="56717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74012" y="5670304"/>
              <a:ext cx="471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Spheroid Dip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95376" y="4537903"/>
            <a:ext cx="2937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Symbol" panose="05050102010706020507" pitchFamily="18" charset="2"/>
              </a:rPr>
              <a:t>1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 smtClean="0">
                <a:latin typeface="Symbol" panose="05050102010706020507" pitchFamily="18" charset="2"/>
              </a:rPr>
              <a:t>1 </a:t>
            </a:r>
            <a:r>
              <a:rPr lang="en-US" dirty="0" smtClean="0"/>
              <a:t>are the unknown coefficients that define the strength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296652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Methodology of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292562"/>
            <a:ext cx="7668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Solve integral using full space Green’s functions, assuming </a:t>
            </a:r>
            <a:r>
              <a:rPr lang="en-US" sz="3200" dirty="0" smtClean="0">
                <a:latin typeface="Symbol" panose="05050102010706020507" pitchFamily="18" charset="2"/>
              </a:rPr>
              <a:t>q = </a:t>
            </a:r>
            <a:r>
              <a:rPr lang="en-US" sz="3200" dirty="0" smtClean="0"/>
              <a:t>90°.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Determine parameters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-25000" dirty="0">
                <a:latin typeface="Symbol" panose="05050102010706020507" pitchFamily="18" charset="2"/>
              </a:rPr>
              <a:t>1 </a:t>
            </a:r>
            <a:r>
              <a:rPr lang="en-US" sz="3200" dirty="0"/>
              <a:t>and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aseline="-25000" dirty="0" smtClean="0">
                <a:latin typeface="Symbol" panose="05050102010706020507" pitchFamily="18" charset="2"/>
              </a:rPr>
              <a:t>1</a:t>
            </a:r>
            <a:r>
              <a:rPr lang="en-US" sz="3200" dirty="0" smtClean="0"/>
              <a:t>) defining strength functions by using uniform pressure boundary condition.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Solve integral using half space Green’s functions and combine with strength function parameters found above.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51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8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1. Solve Integral with Full Space Green’s Functions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05"/>
            <a:ext cx="9144000" cy="65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982167"/>
            <a:ext cx="4248472" cy="69886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72000" y="2145915"/>
            <a:ext cx="0" cy="702846"/>
          </a:xfrm>
          <a:prstGeom prst="straightConnector1">
            <a:avLst/>
          </a:prstGeom>
          <a:ln w="38100" cap="flat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8024" y="23126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 = 90°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941536"/>
            <a:ext cx="9144000" cy="2547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62" y="6258506"/>
            <a:ext cx="465954" cy="4900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96960" y="627271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Wolfram Research, Inc., </a:t>
            </a:r>
            <a:r>
              <a:rPr lang="en-US" sz="1200" dirty="0" err="1"/>
              <a:t>Mathematica</a:t>
            </a:r>
            <a:r>
              <a:rPr lang="en-US" sz="1200" dirty="0"/>
              <a:t>, Version </a:t>
            </a:r>
            <a:r>
              <a:rPr lang="en-US" sz="1200" dirty="0" smtClean="0"/>
              <a:t>9.0</a:t>
            </a:r>
            <a:r>
              <a:rPr lang="en-US" sz="1200" dirty="0"/>
              <a:t>, Champaign, IL (</a:t>
            </a:r>
            <a:r>
              <a:rPr lang="en-US" sz="1200" dirty="0" smtClean="0"/>
              <a:t>2012).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97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9238</TotalTime>
  <Words>991</Words>
  <Application>Microsoft Office PowerPoint</Application>
  <PresentationFormat>On-screen Show (4:3)</PresentationFormat>
  <Paragraphs>224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Cervelli</dc:creator>
  <cp:lastModifiedBy>Peter Cervelli</cp:lastModifiedBy>
  <cp:revision>171</cp:revision>
  <dcterms:created xsi:type="dcterms:W3CDTF">2011-05-14T14:31:56Z</dcterms:created>
  <dcterms:modified xsi:type="dcterms:W3CDTF">2013-12-12T13:36:13Z</dcterms:modified>
</cp:coreProperties>
</file>